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66"/>
  </p:notesMasterIdLst>
  <p:handoutMasterIdLst>
    <p:handoutMasterId r:id="rId67"/>
  </p:handoutMasterIdLst>
  <p:sldIdLst>
    <p:sldId id="394" r:id="rId4"/>
    <p:sldId id="395" r:id="rId5"/>
    <p:sldId id="396" r:id="rId6"/>
    <p:sldId id="469" r:id="rId7"/>
    <p:sldId id="470" r:id="rId8"/>
    <p:sldId id="471" r:id="rId9"/>
    <p:sldId id="472" r:id="rId10"/>
    <p:sldId id="477" r:id="rId11"/>
    <p:sldId id="475" r:id="rId12"/>
    <p:sldId id="478" r:id="rId13"/>
    <p:sldId id="474" r:id="rId14"/>
    <p:sldId id="476" r:id="rId15"/>
    <p:sldId id="483" r:id="rId16"/>
    <p:sldId id="484" r:id="rId17"/>
    <p:sldId id="498" r:id="rId18"/>
    <p:sldId id="486" r:id="rId19"/>
    <p:sldId id="479" r:id="rId20"/>
    <p:sldId id="485" r:id="rId21"/>
    <p:sldId id="490" r:id="rId22"/>
    <p:sldId id="480" r:id="rId23"/>
    <p:sldId id="488" r:id="rId24"/>
    <p:sldId id="487" r:id="rId25"/>
    <p:sldId id="491" r:id="rId26"/>
    <p:sldId id="493" r:id="rId27"/>
    <p:sldId id="495" r:id="rId28"/>
    <p:sldId id="492" r:id="rId29"/>
    <p:sldId id="499" r:id="rId30"/>
    <p:sldId id="481" r:id="rId31"/>
    <p:sldId id="500" r:id="rId32"/>
    <p:sldId id="501" r:id="rId33"/>
    <p:sldId id="502" r:id="rId34"/>
    <p:sldId id="503" r:id="rId35"/>
    <p:sldId id="504" r:id="rId36"/>
    <p:sldId id="507" r:id="rId37"/>
    <p:sldId id="508" r:id="rId38"/>
    <p:sldId id="510" r:id="rId39"/>
    <p:sldId id="511" r:id="rId40"/>
    <p:sldId id="505" r:id="rId41"/>
    <p:sldId id="512" r:id="rId42"/>
    <p:sldId id="506" r:id="rId43"/>
    <p:sldId id="509" r:id="rId44"/>
    <p:sldId id="450" r:id="rId45"/>
    <p:sldId id="513" r:id="rId46"/>
    <p:sldId id="514" r:id="rId47"/>
    <p:sldId id="453" r:id="rId48"/>
    <p:sldId id="454" r:id="rId49"/>
    <p:sldId id="455" r:id="rId50"/>
    <p:sldId id="515" r:id="rId51"/>
    <p:sldId id="516" r:id="rId52"/>
    <p:sldId id="521" r:id="rId53"/>
    <p:sldId id="522" r:id="rId54"/>
    <p:sldId id="523" r:id="rId55"/>
    <p:sldId id="456" r:id="rId56"/>
    <p:sldId id="517" r:id="rId57"/>
    <p:sldId id="518" r:id="rId58"/>
    <p:sldId id="459" r:id="rId59"/>
    <p:sldId id="519" r:id="rId60"/>
    <p:sldId id="520" r:id="rId61"/>
    <p:sldId id="421" r:id="rId62"/>
    <p:sldId id="442" r:id="rId63"/>
    <p:sldId id="352" r:id="rId64"/>
    <p:sldId id="393" r:id="rId6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9" autoAdjust="0"/>
    <p:restoredTop sz="94595" autoAdjust="0"/>
  </p:normalViewPr>
  <p:slideViewPr>
    <p:cSldViewPr>
      <p:cViewPr>
        <p:scale>
          <a:sx n="70" d="100"/>
          <a:sy n="70" d="100"/>
        </p:scale>
        <p:origin x="522" y="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9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3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13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3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3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3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4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6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7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8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9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0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1#11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librar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hyperlink" Target="http://msdn.microsoft.com/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48.png"/><Relationship Id="rId14" Type="http://schemas.openxmlformats.org/officeDocument/2006/relationships/hyperlink" Target="http://www.indeavr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Data Types and 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 smtClean="0"/>
              <a:t>Data Types, Type Conversions,</a:t>
            </a:r>
            <a:br>
              <a:rPr lang="en-US" dirty="0" smtClean="0"/>
            </a:br>
            <a:r>
              <a:rPr lang="en-US" dirty="0" smtClean="0"/>
              <a:t>Switch-Case, Methods, Debugging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0087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393735" y="3862749"/>
            <a:ext cx="8103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8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162" y="3757567"/>
            <a:ext cx="4875301" cy="2414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8-bit</a:t>
            </a:r>
            <a:r>
              <a:rPr lang="en-US" dirty="0" smtClean="0"/>
              <a:t> types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en-US" dirty="0" smtClean="0"/>
              <a:t> different values: [0…255]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255 + 1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0</a:t>
            </a:r>
            <a:r>
              <a:rPr lang="en-US" dirty="0" smtClean="0">
                <a:sym typeface="Wingdings" panose="05000000000000000000" pitchFamily="2" charset="2"/>
              </a:rPr>
              <a:t> (as byte)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Integer Overflow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7612" y="2881635"/>
            <a:ext cx="6143624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counter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260;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counter++;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Console.WriteLine(counter);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888411" y="2881635"/>
            <a:ext cx="2006601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37D3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7897811" y="4222117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39860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program to enter an integer number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centuries</a:t>
            </a:r>
            <a:r>
              <a:rPr lang="en-US" dirty="0" smtClean="0"/>
              <a:t> and convert it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minutes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Centuries to Minutes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452688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1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centuries = 100 years = 36524 days = 876576 hours = 52594560 minutes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86264"/>
            <a:ext cx="1043940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5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centuries = 500 years = 182621 days = 4382904 hours = 262974240 minutes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Centuries to Minutes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266824"/>
            <a:ext cx="10591800" cy="46116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centuries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int.Parse(Console.ReadLine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years = centuries * 100;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 * 365.2422);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 24 * days;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minutes = 60 * hours;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 centuries = {1} years = {2} days = {3} hours = {4} minutes", centuries, years, days, hours, minutes);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940420" y="3282126"/>
            <a:ext cx="2857500" cy="1066800"/>
          </a:xfrm>
          <a:prstGeom prst="wedgeRoundRectCallout">
            <a:avLst>
              <a:gd name="adj1" fmla="val -112581"/>
              <a:gd name="adj2" fmla="val -647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(int)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converts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990012" y="2729035"/>
            <a:ext cx="2743200" cy="1066800"/>
          </a:xfrm>
          <a:prstGeom prst="wedgeRoundRectCallout">
            <a:avLst>
              <a:gd name="adj1" fmla="val -81839"/>
              <a:gd name="adj2" fmla="val -218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Tropical year has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365.2422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days</a:t>
            </a:r>
            <a:endParaRPr lang="bg-BG" sz="28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program to enter an integer number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centuries</a:t>
            </a:r>
            <a:r>
              <a:rPr lang="en-US" dirty="0" smtClean="0"/>
              <a:t> and convert it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years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days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minutes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seconds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milliseconds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microseconds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nanoseconds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Centuries to Nanoseconds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3169875"/>
            <a:ext cx="101346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Centures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centuries = 500 years = 182621 days = 4382904 hours = 262974240 minutes = 15778454400 seconds = 15778454400000 milliseconds = 15778454400000000 microseconds = 15778454400000000000 nanoseconds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102124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Centuries to </a:t>
            </a:r>
            <a:r>
              <a:rPr lang="en-US" dirty="0" smtClean="0"/>
              <a:t>Nanoseconds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212" y="1187966"/>
            <a:ext cx="11020200" cy="4680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centuries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years = centuries * 100;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(ulong)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(years * 365.2422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hours = 24 * days;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minutes = 60 * hours;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seconds = 60 * minutes;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milliseconds = 1000 * seconds;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microseconds = 1000 * milliseconds;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nanoseconds = 1000 * microseconds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print the results</a:t>
            </a:r>
            <a:endParaRPr lang="bg-BG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407826" y="2611104"/>
            <a:ext cx="2914648" cy="985134"/>
          </a:xfrm>
          <a:prstGeom prst="wedgeRoundRectCallout">
            <a:avLst>
              <a:gd name="adj1" fmla="val -110167"/>
              <a:gd name="adj2" fmla="val -646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(ulong)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converts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double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ulong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86488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9410294" y="3076777"/>
            <a:ext cx="2297223" cy="1877924"/>
          </a:xfrm>
          <a:prstGeom prst="wedgeRoundRectCallout">
            <a:avLst>
              <a:gd name="adj1" fmla="val -86733"/>
              <a:gd name="adj2" fmla="val 478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ulong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large enough to fit 5 centuries in nanoseconds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287153" y="5235319"/>
            <a:ext cx="4939998" cy="927916"/>
          </a:xfrm>
          <a:prstGeom prst="wedgeRoundRectCallout">
            <a:avLst>
              <a:gd name="adj1" fmla="val -64511"/>
              <a:gd name="adj2" fmla="val -603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ulong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cannot fit 20 centuries in nanoseconds </a:t>
            </a:r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use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decimal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0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7671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7976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</a:t>
            </a:r>
            <a:r>
              <a:rPr lang="en-US" dirty="0" smtClean="0"/>
              <a:t>numbers, 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1.25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-0.38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May </a:t>
            </a:r>
            <a:r>
              <a:rPr lang="en-US" dirty="0" smtClean="0"/>
              <a:t>hold very small and very big values like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0.00000000000001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10000000000000000000000000000000000.0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/>
              <a:t>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precision</a:t>
            </a:r>
            <a:r>
              <a:rPr lang="en-US" dirty="0" smtClean="0"/>
              <a:t> depending on the memory used</a:t>
            </a:r>
            <a:endParaRPr lang="en-US" dirty="0"/>
          </a:p>
          <a:p>
            <a:pPr lvl="1"/>
            <a:r>
              <a:rPr lang="en-US" dirty="0" smtClean="0"/>
              <a:t>Sometimes behave </a:t>
            </a:r>
            <a:r>
              <a:rPr lang="en-US" dirty="0"/>
              <a:t>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Floating-Point Types?</a:t>
            </a:r>
            <a:endParaRPr lang="bg-BG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132275">
            <a:off x="7219693" y="676269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9433522" y="1453454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3921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Floating-Point Numbers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smtClean="0"/>
              <a:t>Floating-point types are:</a:t>
            </a:r>
          </a:p>
          <a:p>
            <a:pPr lvl="1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mtClean="0"/>
              <a:t>(±1.5 × 10</a:t>
            </a:r>
            <a:r>
              <a:rPr lang="en-US" baseline="30000" smtClean="0"/>
              <a:t>−45</a:t>
            </a:r>
            <a:r>
              <a:rPr lang="en-US" smtClean="0"/>
              <a:t> to ±3.4 × 10</a:t>
            </a:r>
            <a:r>
              <a:rPr lang="en-US" baseline="30000" smtClean="0"/>
              <a:t>38</a:t>
            </a:r>
            <a:r>
              <a:rPr lang="en-US" smtClean="0"/>
              <a:t>)</a:t>
            </a:r>
          </a:p>
          <a:p>
            <a:pPr lvl="2"/>
            <a:r>
              <a:rPr lang="en-US" smtClean="0"/>
              <a:t>32-bits, precision of 7 digits</a:t>
            </a:r>
          </a:p>
          <a:p>
            <a:pPr lvl="1"/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mtClean="0"/>
              <a:t>(±5.0 × 10</a:t>
            </a:r>
            <a:r>
              <a:rPr lang="en-US" baseline="30000" smtClean="0"/>
              <a:t>−324</a:t>
            </a:r>
            <a:r>
              <a:rPr lang="en-US" smtClean="0"/>
              <a:t> to ±1.7 × 10</a:t>
            </a:r>
            <a:r>
              <a:rPr lang="en-US" baseline="30000" smtClean="0"/>
              <a:t>308</a:t>
            </a:r>
            <a:r>
              <a:rPr lang="en-US" smtClean="0"/>
              <a:t>)</a:t>
            </a:r>
          </a:p>
          <a:p>
            <a:pPr lvl="2"/>
            <a:r>
              <a:rPr lang="en-US" smtClean="0"/>
              <a:t>64-bits, precision of 15-16 digits</a:t>
            </a:r>
          </a:p>
          <a:p>
            <a:r>
              <a:rPr lang="en-US" smtClean="0"/>
              <a:t>The default value of floating-point types:</a:t>
            </a:r>
          </a:p>
          <a:p>
            <a:pPr lvl="1"/>
            <a:r>
              <a:rPr lang="en-US" smtClean="0"/>
              <a:t>Is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smtClean="0"/>
              <a:t> for the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mtClean="0"/>
              <a:t>type</a:t>
            </a:r>
          </a:p>
          <a:p>
            <a:pPr lvl="1"/>
            <a:r>
              <a:rPr lang="en-US" smtClean="0"/>
              <a:t>Is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smtClean="0"/>
              <a:t> for the </a:t>
            </a:r>
            <a:r>
              <a:rPr lang="en-US" b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smtClean="0"/>
              <a:t>type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875553">
            <a:off x="9132610" y="3039243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6090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12421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</a:t>
            </a:r>
            <a:r>
              <a:rPr lang="en-US" dirty="0" smtClean="0"/>
              <a:t>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" </a:t>
            </a:r>
            <a:r>
              <a:rPr lang="en-US" dirty="0"/>
              <a:t>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 </a:t>
            </a:r>
            <a:r>
              <a:rPr lang="en-US" dirty="0"/>
              <a:t>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("Float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("Double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 is: {0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program to enter a radius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dirty="0" smtClean="0"/>
              <a:t> (real number) and prints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area of the circle </a:t>
            </a:r>
            <a:r>
              <a:rPr lang="en-US" dirty="0" smtClean="0"/>
              <a:t>with exactly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 digits </a:t>
            </a:r>
            <a:r>
              <a:rPr lang="en-US" dirty="0" smtClean="0"/>
              <a:t>after the decimal point: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Sample solution: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Circle Radius (12 Digits Precision)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4651300"/>
            <a:ext cx="10439400" cy="1139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r = double.Parse(Console.ReadLine());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Console.WriteLine("{0:f12}", Math.PI * r * r);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judge.softuni.bg/Contests/Practice/Index/171#2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98586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27386" y="2743200"/>
            <a:ext cx="331937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19.634954084936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1898738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532564" y="2743200"/>
            <a:ext cx="9906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361364" y="2743200"/>
            <a:ext cx="31242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4.523893421169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7732716" y="288566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6305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Data types and type conversion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switch-case</a:t>
            </a:r>
            <a:r>
              <a:rPr lang="en-US" dirty="0" smtClean="0"/>
              <a:t> statement</a:t>
            </a:r>
            <a:endParaRPr lang="en-US" dirty="0"/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Methods, parameters and return value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Using the debugger: tracing </a:t>
            </a:r>
            <a:r>
              <a:rPr lang="en-US" dirty="0" smtClean="0"/>
              <a:t>the program</a:t>
            </a:r>
            <a:br>
              <a:rPr lang="en-US" dirty="0" smtClean="0"/>
            </a:br>
            <a:r>
              <a:rPr lang="en-US" dirty="0" smtClean="0"/>
              <a:t>execution</a:t>
            </a:r>
            <a:r>
              <a:rPr lang="en-US" dirty="0"/>
              <a:t>, breakpoints, watches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Searching for </a:t>
            </a:r>
            <a:r>
              <a:rPr lang="en-US" dirty="0" smtClean="0"/>
              <a:t>information online:</a:t>
            </a:r>
            <a:br>
              <a:rPr lang="en-US" dirty="0" smtClean="0"/>
            </a:br>
            <a:r>
              <a:rPr lang="en-US" dirty="0" smtClean="0"/>
              <a:t>Google</a:t>
            </a:r>
            <a:r>
              <a:rPr lang="en-US" dirty="0"/>
              <a:t>, MSDN, </a:t>
            </a:r>
            <a:r>
              <a:rPr lang="en-US" dirty="0" smtClean="0"/>
              <a:t>Stack Overflow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68" y="2043406"/>
            <a:ext cx="3083844" cy="39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Floating-point numbers can use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scientific notation</a:t>
            </a:r>
            <a:r>
              <a:rPr lang="en-US" dirty="0" smtClean="0"/>
              <a:t>, e.g.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1e+34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1E34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20e-3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1e-12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-6.02e28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Notation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795587"/>
            <a:ext cx="10363200" cy="3397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 = 10000000000000000000000000000000000.0;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1E+34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d2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20e-3;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Console.WriteLine(d2);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0.02</a:t>
            </a: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d3 = double.MaxValue;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Console.WriteLine(d3);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1.79769313486232E+308</a:t>
            </a:r>
          </a:p>
        </p:txBody>
      </p:sp>
    </p:spTree>
    <p:extLst>
      <p:ext uri="{BB962C8B-B14F-4D97-AF65-F5344CB8AC3E}">
        <p14:creationId xmlns:p14="http://schemas.microsoft.com/office/powerpoint/2010/main" val="22260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Integral division and floating-point division are different: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Floating-Point Division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2133600"/>
            <a:ext cx="10363200" cy="41149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4);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(integral division)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4.0);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(real division)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0.0);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Console.WriteLine(-10 / 0.0);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-Infinity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 / 0.0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(not a number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Console.WriteLine(8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</a:rPr>
              <a:t>0.5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(3 * 2.5 + 0.5 = 8)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 / d);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241082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floating-point numbers </a:t>
            </a:r>
            <a:r>
              <a:rPr lang="en-US" smtClean="0"/>
              <a:t>work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incorrectly</a:t>
            </a:r>
            <a:r>
              <a:rPr lang="en-US" smtClean="0"/>
              <a:t>!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Floating-Point </a:t>
            </a:r>
            <a:r>
              <a:rPr lang="en-US" dirty="0" smtClean="0"/>
              <a:t>Calculations – Abnormalities</a:t>
            </a:r>
            <a:endParaRPr lang="bg-BG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60414" y="2076448"/>
            <a:ext cx="10667998" cy="41618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Console.WriteLine(100000000000000.0 + 0.3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100000000000000 (loss of precision)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1.0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b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0.33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1.33;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sum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a+b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(a+b == sum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a+b=1.33000001311302 sum=1.33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equal=False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one 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10000; i++) one += 0.0001;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Console.WriteLine(one);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0.999999999999906</a:t>
            </a:r>
          </a:p>
        </p:txBody>
      </p:sp>
      <p:pic>
        <p:nvPicPr>
          <p:cNvPr id="2050" name="Picture 2" descr="http://www.rw-designer.com/icon-image/8387-256x256x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292" y="3197357"/>
            <a:ext cx="1920026" cy="19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453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 floating-point</a:t>
            </a:r>
            <a:r>
              <a:rPr lang="en-US" dirty="0" smtClean="0"/>
              <a:t>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 smtClean="0"/>
              <a:t>Almost no </a:t>
            </a:r>
            <a:r>
              <a:rPr lang="en-US" dirty="0"/>
              <a:t>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Type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369764" y="2910220"/>
            <a:ext cx="2991848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2" y="2361293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88877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65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program to enter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r>
              <a:rPr lang="en-US" dirty="0" smtClean="0"/>
              <a:t> and print their exact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/>
              <a:t>Exact Sum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judge.softuni.bg/Contests/Practice/Index/171#3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12812" y="2083855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24062" y="2557830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1000000000000000005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5489751" y="271337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4151163"/>
            <a:ext cx="4363150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0.00000000003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124062" y="4625138"/>
            <a:ext cx="513755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333333333333.30000000003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84111" y="4780680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7694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Exact Sum of Real Numbers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code works but makes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mistakes</a:t>
            </a:r>
            <a:r>
              <a:rPr lang="en-US" dirty="0" smtClean="0"/>
              <a:t> sometimes: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to change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/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decimal</a:t>
            </a:r>
            <a:r>
              <a:rPr lang="en-US" dirty="0" smtClean="0"/>
              <a:t> and check the differences</a:t>
            </a:r>
            <a:endParaRPr lang="en-US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989014" y="2057400"/>
            <a:ext cx="102107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sum 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0.0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n; i++)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.Parse(Console.ReadLine());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Console.WriteLine(sum);</a:t>
            </a:r>
          </a:p>
        </p:txBody>
      </p:sp>
    </p:spTree>
    <p:extLst>
      <p:ext uri="{BB962C8B-B14F-4D97-AF65-F5344CB8AC3E}">
        <p14:creationId xmlns:p14="http://schemas.microsoft.com/office/powerpoint/2010/main" val="28629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1"/>
            <a:ext cx="11804822" cy="54598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noProof="1" smtClean="0">
                <a:latin typeface="Consolas" panose="020B0609020204030204" pitchFamily="49" charset="0"/>
              </a:rPr>
              <a:t>Math.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noProof="1" smtClean="0">
                <a:latin typeface="Consolas" panose="020B0609020204030204" pitchFamily="49" charset="0"/>
              </a:rPr>
              <a:t>(3.45</a:t>
            </a:r>
            <a:r>
              <a:rPr lang="en-US" sz="3200" b="1" noProof="1" smtClean="0">
                <a:latin typeface="Consolas" panose="020B0609020204030204" pitchFamily="49" charset="0"/>
              </a:rPr>
              <a:t>)</a:t>
            </a:r>
            <a:r>
              <a:rPr lang="en-US" sz="3200" dirty="0" smtClean="0"/>
              <a:t> –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round</a:t>
            </a:r>
            <a:r>
              <a:rPr lang="en-US" sz="3200" dirty="0" smtClean="0"/>
              <a:t> to </a:t>
            </a:r>
            <a:r>
              <a:rPr lang="en-US" sz="3200" dirty="0"/>
              <a:t>integer </a:t>
            </a:r>
            <a:r>
              <a:rPr lang="en-US" sz="3200" dirty="0" smtClean="0"/>
              <a:t>number </a:t>
            </a:r>
            <a:r>
              <a:rPr lang="en-US" sz="3200" dirty="0" smtClean="0"/>
              <a:t>(mathematically)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b="1" dirty="0" smtClean="0">
                <a:latin typeface="Consolas" panose="020B0609020204030204" pitchFamily="49" charset="0"/>
              </a:rPr>
              <a:t>Math.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Round</a:t>
            </a:r>
            <a:r>
              <a:rPr lang="en-US" sz="3200" b="1" dirty="0" smtClean="0">
                <a:latin typeface="Consolas" panose="020B0609020204030204" pitchFamily="49" charset="0"/>
              </a:rPr>
              <a:t>(2.3455, 3)</a:t>
            </a:r>
            <a:r>
              <a:rPr lang="en-US" sz="3200" dirty="0" smtClean="0"/>
              <a:t> – round </a:t>
            </a:r>
            <a:r>
              <a:rPr lang="en-US" sz="3200" dirty="0"/>
              <a:t>with precision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sz="3200" b="1" dirty="0" smtClean="0">
                <a:latin typeface="Consolas" panose="020B0609020204030204" pitchFamily="49" charset="0"/>
              </a:rPr>
              <a:t>Math.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Ceiling</a:t>
            </a:r>
            <a:r>
              <a:rPr lang="en-US" sz="3200" b="1" dirty="0">
                <a:latin typeface="Consolas" panose="020B0609020204030204" pitchFamily="49" charset="0"/>
              </a:rPr>
              <a:t>(</a:t>
            </a:r>
            <a:r>
              <a:rPr lang="en-US" sz="3200" b="1" dirty="0" smtClean="0">
                <a:latin typeface="Consolas" panose="020B0609020204030204" pitchFamily="49" charset="0"/>
              </a:rPr>
              <a:t>)</a:t>
            </a:r>
            <a:r>
              <a:rPr lang="en-US" sz="3200" dirty="0" smtClean="0"/>
              <a:t> –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round up </a:t>
            </a:r>
            <a:r>
              <a:rPr lang="en-US" sz="3200" dirty="0" smtClean="0"/>
              <a:t>to the nearest integer</a:t>
            </a: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b="1" dirty="0" smtClean="0">
                <a:latin typeface="Consolas" panose="020B0609020204030204" pitchFamily="49" charset="0"/>
              </a:rPr>
              <a:t>Math.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Floor</a:t>
            </a:r>
            <a:r>
              <a:rPr lang="en-US" sz="3200" b="1" dirty="0" smtClean="0">
                <a:latin typeface="Consolas" panose="020B0609020204030204" pitchFamily="49" charset="0"/>
              </a:rPr>
              <a:t>()</a:t>
            </a:r>
            <a:r>
              <a:rPr lang="en-US" sz="3200" dirty="0" smtClean="0"/>
              <a:t> –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round down </a:t>
            </a:r>
            <a:r>
              <a:rPr lang="en-US" sz="3200" dirty="0" smtClean="0"/>
              <a:t>to the nearest integer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Rounding </a:t>
            </a:r>
            <a:r>
              <a:rPr lang="en-US" dirty="0" smtClean="0"/>
              <a:t>Floating-Point Numbers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3970109"/>
            <a:ext cx="10667998" cy="23544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2.3455;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Console.WriteLine(Math.Round(a));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Console.WriteLine(Math.Round(a, 3));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2.346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Console.WriteLine(Math.Ceiling(a));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3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Console.WriteLine(Math.Floor(a));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result: 2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9675812" y="1815994"/>
            <a:ext cx="1905000" cy="2222606"/>
          </a:xfrm>
          <a:prstGeom prst="wedgeRoundRectCallout">
            <a:avLst>
              <a:gd name="adj1" fmla="val -72049"/>
              <a:gd name="adj2" fmla="val -519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Banker's rounding:</a:t>
            </a:r>
          </a:p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2.5</a:t>
            </a:r>
            <a:r>
              <a:rPr lang="en-US" sz="26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3.5</a:t>
            </a:r>
            <a:r>
              <a:rPr lang="en-US" sz="26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4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algn="ctr"/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3.45</a:t>
            </a:r>
            <a:r>
              <a:rPr lang="en-US" sz="26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6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5421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Variables hold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values</a:t>
            </a:r>
            <a:r>
              <a:rPr lang="en-US" dirty="0" smtClean="0"/>
              <a:t> of certain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Type can be changed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converted</a:t>
            </a:r>
            <a:r>
              <a:rPr lang="en-US" dirty="0" smtClean="0"/>
              <a:t>) to another </a:t>
            </a:r>
            <a:r>
              <a:rPr lang="en-US" dirty="0" smtClean="0"/>
              <a:t>type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Implicit</a:t>
            </a:r>
            <a:r>
              <a:rPr lang="en-US" dirty="0" smtClean="0"/>
              <a:t> type </a:t>
            </a:r>
            <a:r>
              <a:rPr lang="en-US" dirty="0" smtClean="0"/>
              <a:t>conversion (lossless): </a:t>
            </a:r>
            <a:r>
              <a:rPr lang="en-US" dirty="0" smtClean="0"/>
              <a:t>variable of bigger </a:t>
            </a:r>
            <a:r>
              <a:rPr lang="en-US" dirty="0" smtClean="0"/>
              <a:t>type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smtClean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/>
              <a:t>) takes smaller value (e.g.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float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Explicit</a:t>
            </a:r>
            <a:r>
              <a:rPr lang="en-US" dirty="0" smtClean="0"/>
              <a:t> type </a:t>
            </a:r>
            <a:r>
              <a:rPr lang="en-US" dirty="0" smtClean="0"/>
              <a:t>conversion (</a:t>
            </a:r>
            <a:r>
              <a:rPr lang="en-US" noProof="1" smtClean="0"/>
              <a:t>lossy</a:t>
            </a:r>
            <a:r>
              <a:rPr lang="en-US" dirty="0" smtClean="0"/>
              <a:t>) </a:t>
            </a:r>
            <a:r>
              <a:rPr lang="en-US" dirty="0" smtClean="0"/>
              <a:t>– when precision can be lost: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Conversion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3686480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heightInMeters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maxHeight = heightInMeters;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Implicit conversion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9012" y="5452223"/>
            <a:ext cx="102108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size = 3.14;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intSize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Explicit conversion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itchFamily="49" charset="0"/>
                <a:sym typeface="Wingdings" panose="05000000000000000000" pitchFamily="2" charset="2"/>
              </a:rPr>
              <a:t>3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Calculate how many courses will be needed to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elevate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persons</a:t>
            </a:r>
            <a:r>
              <a:rPr lang="en-US" sz="3200" dirty="0" smtClean="0"/>
              <a:t> by using an elevator of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capacity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of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persons</a:t>
            </a:r>
          </a:p>
          <a:p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3200" dirty="0" smtClean="0"/>
              <a:t>Sample solution: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Elevator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89212" y="2438400"/>
            <a:ext cx="2895600" cy="109835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persons = 16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capacity = 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09862" y="2438400"/>
            <a:ext cx="4542350" cy="15141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courses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courses * 3 people + 1 course * 1 person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 rot="693365">
            <a:off x="5819567" y="2862127"/>
            <a:ext cx="715450" cy="477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6612" y="4347961"/>
            <a:ext cx="10515600" cy="17727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int.Parse(Console.ReadLine());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courses =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Math.Ceiling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(double)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 p);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Console.WriteLine(courses);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0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 variables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bool</a:t>
            </a:r>
            <a:r>
              <a:rPr lang="en-US" dirty="0" smtClean="0"/>
              <a:t>) hold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 smtClean="0"/>
              <a:t>:</a:t>
            </a:r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</a:t>
            </a:r>
            <a:r>
              <a:rPr lang="en-US" dirty="0" smtClean="0"/>
              <a:t>Type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141411" y="2209800"/>
            <a:ext cx="9906002" cy="36625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False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4292349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916" y="4513703"/>
            <a:ext cx="8007896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Data Types</a:t>
            </a:r>
            <a:r>
              <a:rPr lang="bg-BG" dirty="0" smtClean="0"/>
              <a:t>, </a:t>
            </a:r>
            <a:r>
              <a:rPr lang="en-US" dirty="0" smtClean="0"/>
              <a:t>Variables</a:t>
            </a:r>
            <a:br>
              <a:rPr lang="en-US" dirty="0" smtClean="0"/>
            </a:br>
            <a:r>
              <a:rPr lang="en-US" dirty="0" smtClean="0"/>
              <a:t>and Type Conversions</a:t>
            </a:r>
            <a:endParaRPr lang="en-US" dirty="0"/>
          </a:p>
        </p:txBody>
      </p:sp>
      <p:pic>
        <p:nvPicPr>
          <p:cNvPr id="3" name="Picture 2" descr="C:\Trash\binary-data-abstract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86" y="1295400"/>
            <a:ext cx="5473756" cy="2966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 </a:t>
            </a:r>
            <a:r>
              <a:rPr lang="en-US" dirty="0" smtClean="0"/>
              <a:t>is special when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 of digits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11</a:t>
            </a:r>
          </a:p>
          <a:p>
            <a:pPr lvl="1"/>
            <a:r>
              <a:rPr lang="en-US" dirty="0" smtClean="0"/>
              <a:t>For all numbers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print the number and if it is special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Special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4908" y="3957175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06294" y="2668948"/>
            <a:ext cx="2478517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7 -&gt; </a:t>
            </a: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319658" y="4115774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judge.softuni.bg/Contests/Practice/Index/171#5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484812" y="2668948"/>
            <a:ext cx="2663482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13 -&gt;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14 -&gt; </a:t>
            </a: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48294" y="2668948"/>
            <a:ext cx="2594318" cy="32746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16 -&gt; True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17 -&gt;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18 -&gt;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19 -&gt; 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20 -&gt; </a:t>
            </a: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Special Number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066800"/>
            <a:ext cx="10668000" cy="50336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 = 1; num &lt;= n; num++)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sumOfDigits = 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digits = num;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(digits &gt; 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sumOfDigits += digits %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digits = digits / 10;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special = (sumOfDigits == 5) ||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 finish this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Console.WriteLine("{0} -&gt; {1}", num, special);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</a:t>
            </a:r>
            <a:r>
              <a:rPr lang="en-US" dirty="0"/>
              <a:t>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47684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Each character </a:t>
            </a:r>
            <a:r>
              <a:rPr lang="en-US" sz="3200" dirty="0"/>
              <a:t>has an </a:t>
            </a:r>
            <a:r>
              <a:rPr lang="en-US" sz="3200" dirty="0" smtClean="0"/>
              <a:t>unique</a:t>
            </a:r>
            <a:br>
              <a:rPr lang="en-US" sz="3200" dirty="0" smtClean="0"/>
            </a:br>
            <a:r>
              <a:rPr lang="en-US" sz="3200" dirty="0" smtClean="0"/>
              <a:t>Unicode value 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en-US" sz="3200" dirty="0" smtClean="0"/>
              <a:t>):</a:t>
            </a:r>
            <a:endParaRPr lang="bg-BG" sz="3200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541896"/>
            <a:ext cx="10668000" cy="37817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(int)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 =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</a:t>
            </a:r>
            <a:r>
              <a:rPr lang="bg-BG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'sht'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 of 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'{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}' 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is: {1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ch,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ch);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28244" y="93841"/>
            <a:ext cx="2589213" cy="9906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30" y="619621"/>
            <a:ext cx="5244122" cy="22302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972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Write a program to read an integer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and print all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200" dirty="0" smtClean="0"/>
              <a:t> of the first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small Latin letters</a:t>
            </a:r>
            <a:r>
              <a:rPr lang="en-US" sz="3200" dirty="0" smtClean="0"/>
              <a:t>, ordered alphabetically: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Triples of Latin Letters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13012" y="3645154"/>
            <a:ext cx="9144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374398" y="2356927"/>
            <a:ext cx="1259317" cy="3739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acb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687762" y="3803753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3716" y="2356927"/>
            <a:ext cx="1295400" cy="3739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bbc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bca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929116" y="2356924"/>
            <a:ext cx="1219199" cy="3739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cba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cbc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8148315" y="2356921"/>
            <a:ext cx="1219199" cy="37390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cca</a:t>
            </a: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ccb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ccc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da-DK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Triples of Latin Letters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187708"/>
            <a:ext cx="106680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i1 = 0; i1 &lt; n;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i2 = 0; i2 &lt; n;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i3 = 0; i3 &lt; n;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letter1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(char)('a' + i1)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letter2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finish this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char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letter3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finish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("{0}{1}{2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letter1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letter2, letter3);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21535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Escaping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sequences </a:t>
            </a:r>
            <a:r>
              <a:rPr lang="en-US" dirty="0"/>
              <a:t>are:</a:t>
            </a:r>
          </a:p>
          <a:p>
            <a:pPr lvl="1"/>
            <a:r>
              <a:rPr lang="en-US" dirty="0" smtClean="0"/>
              <a:t>Represent </a:t>
            </a:r>
            <a:r>
              <a:rPr lang="en-US" dirty="0"/>
              <a:t>a </a:t>
            </a:r>
            <a:r>
              <a:rPr lang="en-US" dirty="0" smtClean="0"/>
              <a:t>special character like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\n</a:t>
            </a:r>
            <a:r>
              <a:rPr lang="en-US" dirty="0" smtClean="0"/>
              <a:t> (new line)</a:t>
            </a:r>
            <a:endParaRPr lang="en-US" dirty="0"/>
          </a:p>
          <a:p>
            <a:pPr lvl="1"/>
            <a:r>
              <a:rPr lang="en-US" dirty="0"/>
              <a:t>Represent </a:t>
            </a:r>
            <a:r>
              <a:rPr lang="en-US" dirty="0"/>
              <a:t>system </a:t>
            </a:r>
            <a:r>
              <a:rPr lang="en-US" dirty="0" smtClean="0"/>
              <a:t>characters (like </a:t>
            </a: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[TAB]</a:t>
            </a:r>
            <a:r>
              <a:rPr lang="en-US" dirty="0" smtClean="0"/>
              <a:t> character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\t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 smtClean="0"/>
              <a:t>Commonly used 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for </a:t>
            </a:r>
            <a:r>
              <a:rPr lang="en-US" dirty="0"/>
              <a:t>single </a:t>
            </a:r>
            <a:r>
              <a:rPr lang="en-US" dirty="0" smtClean="0"/>
              <a:t>quote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smtClean="0"/>
              <a:t>backslash	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89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451331"/>
            <a:ext cx="10363200" cy="46446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An ordinary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character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\u006F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Unicode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character code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'o')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\u8449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ja-JP" alt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\'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single quote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character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the backslash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character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\n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new line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\t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Assigning TAB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character</a:t>
            </a:r>
            <a:endParaRPr lang="bg-BG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Incorrect: use single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quotes</a:t>
            </a:r>
            <a:r>
              <a:rPr lang="bg-BG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78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201"/>
            <a:ext cx="624840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 =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877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Strings are enclosed in quotes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""</a:t>
            </a:r>
            <a:r>
              <a:rPr lang="en-US" dirty="0" smtClean="0"/>
              <a:t>:</a:t>
            </a:r>
          </a:p>
          <a:p>
            <a:endParaRPr lang="en-US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 smtClean="0"/>
              <a:t>Strings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verbatim</a:t>
            </a:r>
            <a:r>
              <a:rPr lang="en-US" dirty="0" smtClean="0"/>
              <a:t> (no escaping):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Interpolated</a:t>
            </a:r>
            <a:r>
              <a:rPr lang="en-US" dirty="0" smtClean="0"/>
              <a:t> strings insert variable values by pattern: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Verbatim and Interpolated Strings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2" y="1905000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\\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win.ini";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8324618" y="1195101"/>
            <a:ext cx="2798994" cy="1066800"/>
          </a:xfrm>
          <a:prstGeom prst="wedgeRoundRectCallout">
            <a:avLst>
              <a:gd name="adj1" fmla="val -73761"/>
              <a:gd name="adj2" fmla="val 433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escaped by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\\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2" y="3305608"/>
            <a:ext cx="10668002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file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"C:\Windows\win.ini";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19818" y="2654231"/>
            <a:ext cx="2798994" cy="986242"/>
          </a:xfrm>
          <a:prstGeom prst="wedgeRoundRectCallout">
            <a:avLst>
              <a:gd name="adj1" fmla="val -68987"/>
              <a:gd name="adj2" fmla="val 434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backslash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\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not escaped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4759506"/>
            <a:ext cx="10668002" cy="14126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"Svetlin";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"Nakov";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4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380201" y="4772024"/>
            <a:ext cx="3675062" cy="63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922338" y="4633912"/>
            <a:ext cx="2111734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 type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684548" y="4030352"/>
            <a:ext cx="2871958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name</a:t>
            </a:r>
            <a:endParaRPr lang="bg-BG" sz="30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953659" y="5045630"/>
            <a:ext cx="2871958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Variable value</a:t>
            </a:r>
            <a:endParaRPr lang="bg-BG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129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Combining the 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can concatenate strings and numbers by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 smtClean="0"/>
              <a:t> operator: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</a:t>
            </a:r>
            <a:r>
              <a:rPr lang="en-US" dirty="0" smtClean="0"/>
              <a:t>Examples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36612" y="1970183"/>
            <a:ext cx="10515600" cy="24468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"Ivanov";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{0}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!",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fullName =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"{firstName} {lastName}";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("Your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 name is {0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36612" y="5423647"/>
            <a:ext cx="10515600" cy="97257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6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 years old");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041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that enters first name, last name and prints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Hello, &lt;first name&gt; &lt;last name&gt;. You are &lt;age&gt; years old.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</a:t>
            </a:r>
            <a:r>
              <a:rPr lang="en-US" dirty="0" smtClean="0"/>
              <a:t>Greeting by Name and Age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4140"/>
            <a:ext cx="10515600" cy="31408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 = Console.ReadLine();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ageStr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int.Parse(ageStr);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 string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{firstName} {lastName}.\r\nYou are {age} years old.");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412" y="60198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5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The Better If-Else-If-Else?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pPr lvl="0"/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switch-case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en-US" dirty="0"/>
          </a:p>
        </p:txBody>
      </p:sp>
      <p:pic>
        <p:nvPicPr>
          <p:cNvPr id="5" name="Picture 2" descr="http://www.middleleaze.co.uk/network_switch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46212" y="1421359"/>
            <a:ext cx="8938472" cy="2951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19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9504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switch-case</a:t>
            </a:r>
            <a:r>
              <a:rPr lang="en-US" sz="3200" dirty="0" smtClean="0"/>
              <a:t> works as long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if-else-if-else</a:t>
            </a:r>
            <a:r>
              <a:rPr lang="en-US" sz="3200" dirty="0" smtClean="0"/>
              <a:t> sequence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Problem: </a:t>
            </a:r>
            <a:r>
              <a:rPr lang="en-US" sz="3200" dirty="0" smtClean="0"/>
              <a:t>print </a:t>
            </a:r>
            <a:r>
              <a:rPr lang="en-US" sz="3200" dirty="0" smtClean="0"/>
              <a:t>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day name</a:t>
            </a:r>
            <a:r>
              <a:rPr lang="en-US" sz="3200" dirty="0"/>
              <a:t> </a:t>
            </a:r>
            <a:r>
              <a:rPr lang="en-US" sz="3200" dirty="0" smtClean="0"/>
              <a:t>(in English)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by day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200" dirty="0"/>
              <a:t> (1…7)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 smtClean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898411" y="2465696"/>
            <a:ext cx="10377602" cy="35132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day = int.Parse(Console.ReadLine());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(day)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1: Console.WriteLine("Monday");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2: Console.WriteLine("Tuesday");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7: Console.WriteLine("Sunday");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Console.WriteLine("Error!");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722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368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28390" name="Rectangle 6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Write a program to print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animal type by its name</a:t>
            </a:r>
            <a:r>
              <a:rPr lang="en-US" sz="3200" dirty="0" smtClean="0"/>
              <a:t>: </a:t>
            </a:r>
            <a:r>
              <a:rPr lang="en-US" sz="3000" dirty="0" smtClean="0"/>
              <a:t>dog </a:t>
            </a:r>
            <a:r>
              <a:rPr lang="en-US" sz="3000" dirty="0" smtClean="0">
                <a:sym typeface="Wingdings" panose="05000000000000000000" pitchFamily="2" charset="2"/>
              </a:rPr>
              <a:t> mammal; crocodile, tortoise, snake  reptile; others  unknown</a:t>
            </a:r>
            <a:endParaRPr lang="bg-BG" sz="3000" dirty="0"/>
          </a:p>
        </p:txBody>
      </p:sp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Labels in </a:t>
            </a:r>
            <a:r>
              <a:rPr lang="en-US" smtClean="0"/>
              <a:t>Switch Case</a:t>
            </a:r>
            <a:endParaRPr lang="bg-BG" dirty="0"/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auto">
          <a:xfrm>
            <a:off x="822212" y="2340592"/>
            <a:ext cx="10453800" cy="35889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(animal)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"dog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Console.WriteLine("mammal");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"crocodile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"tortoise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"snake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": Console.WriteLine("reptile");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Console.WriteLine("unknown");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0412" y="6123296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3861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678768"/>
            <a:ext cx="10568728" cy="719034"/>
          </a:xfrm>
        </p:spPr>
        <p:txBody>
          <a:bodyPr/>
          <a:lstStyle/>
          <a:p>
            <a:r>
              <a:rPr lang="en-US" dirty="0"/>
              <a:t>Methods, Parameters and Return </a:t>
            </a:r>
            <a:r>
              <a:rPr lang="en-US" dirty="0" smtClean="0"/>
              <a:t>Value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1084" y="4849906"/>
            <a:ext cx="10568728" cy="820600"/>
          </a:xfrm>
        </p:spPr>
        <p:txBody>
          <a:bodyPr/>
          <a:lstStyle/>
          <a:p>
            <a:pPr lvl="0"/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97158" y="1017794"/>
            <a:ext cx="7236579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2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32287" y="3029169"/>
            <a:ext cx="7053473" cy="145592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named pieces of code </a:t>
            </a:r>
            <a:r>
              <a:rPr lang="en-US" dirty="0" smtClean="0"/>
              <a:t>that can be invoked later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Sample method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definition</a:t>
            </a:r>
            <a:r>
              <a:rPr lang="en-US" dirty="0" smtClean="0"/>
              <a:t>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Invoking</a:t>
            </a:r>
            <a:r>
              <a:rPr lang="en-US" dirty="0" smtClean="0"/>
              <a:t> (calling) the method several times: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Methods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570539"/>
            <a:ext cx="10515600" cy="20049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36000" rIns="180000" bIns="72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PrintHeader()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Console.WriteLine("----------");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8228012" y="3124200"/>
            <a:ext cx="3429000" cy="1114328"/>
          </a:xfrm>
          <a:prstGeom prst="wedgeRoundRectCallout">
            <a:avLst>
              <a:gd name="adj1" fmla="val -70454"/>
              <a:gd name="adj2" fmla="val -232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always surrounded by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{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}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6606960" y="1756308"/>
            <a:ext cx="2757600" cy="1082443"/>
          </a:xfrm>
          <a:prstGeom prst="wedgeRoundRectCallout">
            <a:avLst>
              <a:gd name="adj1" fmla="val -73216"/>
              <a:gd name="adj2" fmla="val 475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PrintHeader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612" y="5396552"/>
            <a:ext cx="10515600" cy="10206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PrintHeader();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1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Draw at the console 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filled square </a:t>
            </a:r>
            <a:r>
              <a:rPr lang="en-US" sz="3200" dirty="0" smtClean="0"/>
              <a:t>of size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 like in the example: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Draw </a:t>
            </a:r>
            <a:r>
              <a:rPr lang="bg-BG" dirty="0" smtClean="0"/>
              <a:t>а </a:t>
            </a:r>
            <a:r>
              <a:rPr lang="en-US" dirty="0" smtClean="0"/>
              <a:t>Filled Square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303526" y="1725549"/>
            <a:ext cx="3134286" cy="1697763"/>
            <a:chOff x="7227326" y="1883637"/>
            <a:chExt cx="3134286" cy="169776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7227326" y="2365494"/>
              <a:ext cx="609600" cy="6243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80000" tIns="108000" rIns="180000" bIns="108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</a:t>
              </a:r>
              <a:endPara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09012" y="1883637"/>
              <a:ext cx="1752600" cy="169776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108000" tIns="36000" rIns="108000" bIns="3600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-\/\/\/-</a:t>
              </a:r>
            </a:p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da-DK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--------</a:t>
              </a:r>
              <a:endPara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008017" y="2487181"/>
              <a:ext cx="457200" cy="381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1823112"/>
            <a:ext cx="5354181" cy="43619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PrintHeaderRow(int 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Console.WriteLine(new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string('-', 2 * n));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PrintMiddleRow(int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Console.Write("\\/");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Console.WriteLine('-');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156212" y="3669771"/>
            <a:ext cx="5410200" cy="2515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read n</a:t>
            </a:r>
            <a:endParaRPr lang="en-US" sz="2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PrintHeaderRow(n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n - 2;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PrintMiddleRow(n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PrintHeaderRow(n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judge.softuni.bg/Contests/Practice/Index/171#10</a:t>
            </a:r>
            <a:endParaRPr lang="en-US" dirty="0"/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4760451" y="2514600"/>
            <a:ext cx="2275657" cy="978316"/>
          </a:xfrm>
          <a:prstGeom prst="wedgeRoundRectCallout">
            <a:avLst>
              <a:gd name="adj1" fmla="val -15641"/>
              <a:gd name="adj2" fmla="val -78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A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master number </a:t>
            </a:r>
            <a:r>
              <a:rPr lang="en-US" sz="3200" dirty="0" smtClean="0"/>
              <a:t>is an integer that holds the following properties: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Is symmetric (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palindrome</a:t>
            </a:r>
            <a:r>
              <a:rPr lang="en-US" sz="3000" dirty="0" smtClean="0"/>
              <a:t>), e.g. 5, 77, 282, </a:t>
            </a:r>
            <a:r>
              <a:rPr lang="en-US" sz="3000" dirty="0"/>
              <a:t>14341, </a:t>
            </a:r>
            <a:r>
              <a:rPr lang="en-US" sz="3000" dirty="0" smtClean="0"/>
              <a:t>9553559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Its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sum of digits is divisible by 7, </a:t>
            </a: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 smtClean="0"/>
              <a:t>77, 313, 464</a:t>
            </a:r>
            <a:r>
              <a:rPr lang="bg-BG" sz="3000" dirty="0" smtClean="0"/>
              <a:t>, </a:t>
            </a:r>
            <a:r>
              <a:rPr lang="en-US" sz="3000" dirty="0" smtClean="0"/>
              <a:t>5225, 37173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Holds at least one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even digit</a:t>
            </a:r>
            <a:r>
              <a:rPr lang="en-US" sz="3000" dirty="0" smtClean="0"/>
              <a:t>, e.g. 232, 707</a:t>
            </a:r>
            <a:r>
              <a:rPr lang="en-US" sz="3000" dirty="0"/>
              <a:t>, 6886, 87578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en-US" sz="3200" dirty="0" smtClean="0"/>
              <a:t>Write </a:t>
            </a:r>
            <a:r>
              <a:rPr lang="en-US" sz="3200" dirty="0"/>
              <a:t>a program to print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all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master numbers </a:t>
            </a:r>
            <a:r>
              <a:rPr lang="en-US" sz="3200" dirty="0"/>
              <a:t>in </a:t>
            </a:r>
            <a:r>
              <a:rPr lang="en-US" sz="3200" dirty="0" smtClean="0"/>
              <a:t>the range </a:t>
            </a:r>
            <a:r>
              <a:rPr lang="en-US" sz="3200" dirty="0"/>
              <a:t>[1…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/>
              <a:t>]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Master Numbers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6055" y="4928998"/>
            <a:ext cx="914400" cy="624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13698" y="4392304"/>
            <a:ext cx="980514" cy="1697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383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464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545</a:t>
            </a:r>
            <a:endParaRPr lang="da-DK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871759" y="50506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07940" y="4928998"/>
            <a:ext cx="1069883" cy="624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267670" y="4392304"/>
            <a:ext cx="980514" cy="1697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383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464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545</a:t>
            </a:r>
            <a:endParaRPr lang="da-DK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601338" y="5050685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248184" y="4392304"/>
            <a:ext cx="980514" cy="1697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626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696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707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858 </a:t>
            </a:r>
            <a:endParaRPr lang="da-DK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228698" y="4392304"/>
            <a:ext cx="980514" cy="169776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36000" rIns="108000" bIns="36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1661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2552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3443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da-DK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4334</a:t>
            </a:r>
            <a:endParaRPr lang="da-DK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412" y="6275696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returning values </a:t>
            </a:r>
            <a:r>
              <a:rPr lang="en-US" dirty="0" smtClean="0"/>
              <a:t>will simplify our algorithm: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Master Numbers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2486251"/>
            <a:ext cx="10515600" cy="38383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IsPalindrome(int num)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digits = "" +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digits.Length / 2;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(digits[i] != digits[digits.Length - i - 1])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3144220" y="1932296"/>
            <a:ext cx="6131256" cy="609600"/>
          </a:xfrm>
          <a:prstGeom prst="wedgeRoundRectCallout">
            <a:avLst>
              <a:gd name="adj1" fmla="val -59038"/>
              <a:gd name="adj2" fmla="val 562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returns a result of type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bool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373356" y="5015552"/>
            <a:ext cx="4150056" cy="1066800"/>
          </a:xfrm>
          <a:prstGeom prst="wedgeRoundRectCallout">
            <a:avLst>
              <a:gd name="adj1" fmla="val -63630"/>
              <a:gd name="adj2" fmla="val -380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a value </a:t>
            </a:r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 result of the method call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0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domain of values </a:t>
            </a:r>
            <a:r>
              <a:rPr lang="en-US" dirty="0"/>
              <a:t>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212" y="3429000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://icons.iconarchive.com/icons/iconshock/real-vista-project-managment/256/data-management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366950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352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Master </a:t>
            </a:r>
            <a:r>
              <a:rPr lang="en-US" dirty="0" smtClean="0"/>
              <a:t>Numbers (2)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219200"/>
            <a:ext cx="10515600" cy="47863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SumOfDigits(int num)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 &gt; 0)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+= num %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/ 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4875212" y="1981200"/>
            <a:ext cx="3352800" cy="1143000"/>
          </a:xfrm>
          <a:prstGeom prst="wedgeRoundRectCallout">
            <a:avLst>
              <a:gd name="adj1" fmla="val -110327"/>
              <a:gd name="adj2" fmla="val -714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returns a result of type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Master </a:t>
            </a:r>
            <a:r>
              <a:rPr lang="en-US" dirty="0" smtClean="0"/>
              <a:t>Numbers (3)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219200"/>
            <a:ext cx="10515600" cy="47863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bool ContainsEvenDigit(int num)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digits = "" + num;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digits.Length;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digit = digits[i] - '0';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return true if the digit is even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false;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53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Master </a:t>
            </a:r>
            <a:r>
              <a:rPr lang="en-US" dirty="0" smtClean="0"/>
              <a:t>Numbers (4)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6612" y="1219200"/>
            <a:ext cx="10515600" cy="4812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36000" rIns="144000" bIns="36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num = 1; num &lt;= n; num++)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IsPalindrome(num)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SumOfDigits(num)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7 == 0) &amp;&amp;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ContainsEvenDigit(num)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412" y="6243935"/>
            <a:ext cx="109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judge.softuni.bg/Contests/Practice/Index/171#11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7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Visual Studio Debugger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53456"/>
            <a:ext cx="8938472" cy="820600"/>
          </a:xfrm>
        </p:spPr>
        <p:txBody>
          <a:bodyPr/>
          <a:lstStyle/>
          <a:p>
            <a:r>
              <a:rPr lang="en-US" dirty="0" smtClean="0"/>
              <a:t>Debugging </a:t>
            </a:r>
            <a:r>
              <a:rPr lang="en-US" dirty="0" smtClean="0"/>
              <a:t>the Code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16" y="1524000"/>
            <a:ext cx="2727396" cy="2727396"/>
          </a:xfrm>
          <a:prstGeom prst="rect">
            <a:avLst/>
          </a:prstGeom>
        </p:spPr>
      </p:pic>
      <p:pic>
        <p:nvPicPr>
          <p:cNvPr id="6" name="Picture 2" descr="C:\PROJECTS\QA-Academy\Oleg_IMAGES\check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2" y="1417735"/>
            <a:ext cx="3288730" cy="293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841" y="1819779"/>
            <a:ext cx="1825172" cy="2135838"/>
          </a:xfrm>
          <a:prstGeom prst="roundRect">
            <a:avLst>
              <a:gd name="adj" fmla="val 7693"/>
            </a:avLst>
          </a:prstGeom>
        </p:spPr>
      </p:pic>
    </p:spTree>
    <p:extLst>
      <p:ext uri="{BB962C8B-B14F-4D97-AF65-F5344CB8AC3E}">
        <p14:creationId xmlns:p14="http://schemas.microsoft.com/office/powerpoint/2010/main" val="131960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9026257" cy="5570355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process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debugging application </a:t>
            </a:r>
            <a:r>
              <a:rPr lang="en-US" dirty="0" smtClean="0"/>
              <a:t>includes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</a:t>
            </a:r>
            <a:r>
              <a:rPr lang="en-US" dirty="0" smtClean="0"/>
              <a:t>lines of code </a:t>
            </a:r>
            <a:r>
              <a:rPr lang="en-US" dirty="0"/>
              <a:t>that </a:t>
            </a:r>
            <a:r>
              <a:rPr lang="en-US" dirty="0" smtClean="0"/>
              <a:t>cause </a:t>
            </a:r>
            <a:r>
              <a:rPr lang="en-US" dirty="0"/>
              <a:t>the error</a:t>
            </a:r>
          </a:p>
          <a:p>
            <a:pPr lvl="1"/>
            <a:r>
              <a:rPr lang="en-US" dirty="0"/>
              <a:t>Fixing the </a:t>
            </a:r>
            <a:r>
              <a:rPr lang="en-US" dirty="0" smtClean="0"/>
              <a:t>error in the code</a:t>
            </a:r>
            <a:endParaRPr lang="en-US" dirty="0"/>
          </a:p>
          <a:p>
            <a:pPr lvl="1"/>
            <a:r>
              <a:rPr lang="en-US" dirty="0"/>
              <a:t>Testing to </a:t>
            </a:r>
            <a:r>
              <a:rPr lang="en-US" dirty="0" smtClean="0"/>
              <a:t>check if </a:t>
            </a:r>
            <a:r>
              <a:rPr lang="en-US" dirty="0"/>
              <a:t>the error is gone and no </a:t>
            </a:r>
            <a:r>
              <a:rPr lang="en-US" dirty="0" smtClean="0"/>
              <a:t>new errors </a:t>
            </a:r>
            <a:r>
              <a:rPr lang="en-US" dirty="0"/>
              <a:t>are introduced</a:t>
            </a:r>
          </a:p>
          <a:p>
            <a:r>
              <a:rPr lang="en-US" dirty="0" smtClean="0"/>
              <a:t>Iterative </a:t>
            </a:r>
            <a:r>
              <a:rPr lang="en-US" dirty="0"/>
              <a:t>and </a:t>
            </a:r>
            <a:r>
              <a:rPr lang="en-US" dirty="0" smtClean="0"/>
              <a:t>continuous process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Debuggers</a:t>
            </a:r>
            <a:r>
              <a:rPr lang="en-US" dirty="0" smtClean="0"/>
              <a:t> help a lot</a:t>
            </a:r>
            <a:endParaRPr lang="en-US" dirty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0" y="150997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4" cstate="screen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671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5" cstate="screen">
            <a:lum brigh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31071" y="3581400"/>
            <a:ext cx="298679" cy="8045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7168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Visual Studio </a:t>
            </a:r>
            <a:r>
              <a:rPr lang="en-US"/>
              <a:t>has </a:t>
            </a:r>
            <a:r>
              <a:rPr lang="en-US" smtClean="0"/>
              <a:t>a</a:t>
            </a:r>
            <a:br>
              <a:rPr lang="en-US" smtClean="0"/>
            </a:br>
            <a:r>
              <a:rPr lang="en-US" smtClean="0"/>
              <a:t>built-in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debugger</a:t>
            </a:r>
          </a:p>
          <a:p>
            <a:r>
              <a:rPr lang="en-US" dirty="0"/>
              <a:t>It provides:</a:t>
            </a:r>
          </a:p>
          <a:p>
            <a:pPr lvl="1"/>
            <a:r>
              <a:rPr lang="en-US" dirty="0"/>
              <a:t>Breakpoints</a:t>
            </a:r>
          </a:p>
          <a:p>
            <a:pPr lvl="1"/>
            <a:r>
              <a:rPr lang="en-US" dirty="0"/>
              <a:t>Ability to trace the code execution</a:t>
            </a:r>
          </a:p>
          <a:p>
            <a:pPr lvl="1"/>
            <a:r>
              <a:rPr lang="en-US" dirty="0"/>
              <a:t>Ability to inspect variables at runtime</a:t>
            </a:r>
            <a:endParaRPr lang="bg-BG" dirty="0"/>
          </a:p>
        </p:txBody>
      </p: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Debugging in Visual Studio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652" y="1447800"/>
            <a:ext cx="6175960" cy="44196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6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084" y="5707927"/>
            <a:ext cx="10568728" cy="692873"/>
          </a:xfrm>
        </p:spPr>
        <p:txBody>
          <a:bodyPr/>
          <a:lstStyle/>
          <a:p>
            <a:r>
              <a:rPr lang="en-US" dirty="0"/>
              <a:t>Google, MSDN, Stack </a:t>
            </a:r>
            <a:r>
              <a:rPr lang="en-US" dirty="0" smtClean="0"/>
              <a:t>Overflow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1084" y="4807224"/>
            <a:ext cx="10568728" cy="820600"/>
          </a:xfrm>
        </p:spPr>
        <p:txBody>
          <a:bodyPr/>
          <a:lstStyle/>
          <a:p>
            <a:pPr lvl="0"/>
            <a:r>
              <a:rPr lang="en-US" dirty="0"/>
              <a:t>Searching for </a:t>
            </a:r>
            <a:r>
              <a:rPr lang="en-US" dirty="0" smtClean="0"/>
              <a:t>Information Online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08012" y="1461305"/>
            <a:ext cx="10877280" cy="2835054"/>
            <a:chOff x="1674812" y="1954695"/>
            <a:chExt cx="7572375" cy="19736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812" y="1954695"/>
              <a:ext cx="7562850" cy="53340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4812" y="2706756"/>
              <a:ext cx="7572375" cy="5143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4812" y="3431808"/>
              <a:ext cx="7562850" cy="4965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66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</a:t>
            </a:r>
            <a:r>
              <a:rPr lang="en-US" dirty="0" smtClean="0"/>
              <a:t>all classes and their functionality</a:t>
            </a:r>
            <a:endParaRPr lang="en-US" dirty="0"/>
          </a:p>
          <a:p>
            <a:pPr lvl="1"/>
            <a:r>
              <a:rPr lang="en-US" dirty="0"/>
              <a:t>With descriptions of all </a:t>
            </a:r>
            <a:r>
              <a:rPr lang="en-US" dirty="0" smtClean="0"/>
              <a:t>methods, properties, events, etc.</a:t>
            </a:r>
            <a:endParaRPr lang="en-US" dirty="0"/>
          </a:p>
          <a:p>
            <a:pPr lvl="1"/>
            <a:r>
              <a:rPr lang="en-US" dirty="0"/>
              <a:t>With code </a:t>
            </a:r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For all Microsoft technologies</a:t>
            </a:r>
            <a:endParaRPr lang="en-US" dirty="0"/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 smtClean="0"/>
              <a:t>MSDN Library is available at</a:t>
            </a:r>
            <a:br>
              <a:rPr lang="en-US" dirty="0" smtClean="0"/>
            </a:br>
            <a:r>
              <a:rPr lang="en-US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msdn.microsoft.com/library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135" y="2667000"/>
            <a:ext cx="513327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Search in Google for certain class / method / property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E.g. 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Or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Use Visual Studio's built-in help system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Press [F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 smtClean="0"/>
              <a:t>] in Visual Studio in the code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Browse </a:t>
            </a:r>
            <a:r>
              <a:rPr lang="en-US" dirty="0" smtClean="0">
                <a:hlinkClick r:id="rId3"/>
              </a:rPr>
              <a:t>http://msdn.microsoft.com</a:t>
            </a:r>
            <a:endParaRPr lang="en-US" dirty="0" smtClean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812" y="1954695"/>
            <a:ext cx="7562850" cy="533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12" y="2706756"/>
            <a:ext cx="7572375" cy="514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722" y="4199561"/>
            <a:ext cx="3305175" cy="160972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8586922" y="5540433"/>
            <a:ext cx="2993890" cy="986263"/>
          </a:xfrm>
          <a:prstGeom prst="wedgeRoundRectCallout">
            <a:avLst>
              <a:gd name="adj1" fmla="val -6187"/>
              <a:gd name="adj2" fmla="val -68346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 smtClean="0">
                <a:solidFill>
                  <a:srgbClr val="FFFFFF"/>
                </a:solidFill>
              </a:rPr>
              <a:t>Press [F1] to view the documentation</a:t>
            </a:r>
            <a:endParaRPr lang="bg-BG" sz="2600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12" y="3431808"/>
            <a:ext cx="7562850" cy="496551"/>
          </a:xfrm>
          <a:prstGeom prst="rect">
            <a:avLst/>
          </a:prstGeom>
        </p:spPr>
      </p:pic>
      <p:pic>
        <p:nvPicPr>
          <p:cNvPr id="4098" name="Picture 2" descr="http://www.stikkymedia.com/sites/default/files/images/shared/google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617" y="2129576"/>
            <a:ext cx="1877224" cy="1618296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0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…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…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…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233" y="1780690"/>
            <a:ext cx="318413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8658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7787812" y="2209800"/>
            <a:ext cx="3778600" cy="1045256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>
                <a:solidFill>
                  <a:srgbClr val="FFFFFF"/>
                </a:solidFill>
              </a:rPr>
              <a:t>: sequence of 32 bits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713412" y="3810000"/>
            <a:ext cx="3970800" cy="1081929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>
                <a:solidFill>
                  <a:srgbClr val="FFFFFF"/>
                </a:solidFill>
              </a:rPr>
              <a:t>: 4 sequential bytes in the memory</a:t>
            </a:r>
            <a:endParaRPr lang="bg-BG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76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 and Methods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[-</a:t>
            </a:r>
            <a:r>
              <a:rPr lang="en-US" sz="3000" dirty="0"/>
              <a:t>128 </a:t>
            </a:r>
            <a:r>
              <a:rPr lang="en-US" sz="3000" dirty="0" smtClean="0"/>
              <a:t>…127]: </a:t>
            </a:r>
            <a:r>
              <a:rPr lang="en-US" sz="3000" dirty="0"/>
              <a:t>signed </a:t>
            </a:r>
            <a:r>
              <a:rPr lang="en-US" sz="3000" dirty="0" smtClean="0"/>
              <a:t>8-bit [-2</a:t>
            </a:r>
            <a:r>
              <a:rPr lang="en-US" sz="3000" baseline="30000" dirty="0" smtClean="0"/>
              <a:t>7</a:t>
            </a:r>
            <a:r>
              <a:rPr lang="en-US" sz="3000" dirty="0" smtClean="0"/>
              <a:t>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7</a:t>
            </a:r>
            <a:r>
              <a:rPr lang="en-US" sz="3000" dirty="0" smtClean="0"/>
              <a:t>-1]</a:t>
            </a:r>
            <a:endParaRPr lang="en-US" sz="3000" dirty="0"/>
          </a:p>
          <a:p>
            <a:pPr>
              <a:lnSpc>
                <a:spcPct val="107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[0 … 255]: </a:t>
            </a:r>
            <a:r>
              <a:rPr lang="en-US" sz="3000" dirty="0"/>
              <a:t>unsigned 8-bit [</a:t>
            </a:r>
            <a:r>
              <a:rPr lang="en-US" sz="3000" dirty="0" smtClean="0"/>
              <a:t>0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8</a:t>
            </a:r>
            <a:r>
              <a:rPr lang="en-US" sz="3000" dirty="0" smtClean="0"/>
              <a:t>-1</a:t>
            </a:r>
            <a:r>
              <a:rPr lang="en-US" sz="3000" dirty="0"/>
              <a:t>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[-32 </a:t>
            </a:r>
            <a:r>
              <a:rPr lang="en-US" sz="3000" dirty="0"/>
              <a:t>768 … 32 </a:t>
            </a:r>
            <a:r>
              <a:rPr lang="en-US" sz="3000" dirty="0" smtClean="0"/>
              <a:t>767]: </a:t>
            </a:r>
            <a:r>
              <a:rPr lang="en-US" sz="3000" dirty="0"/>
              <a:t>signed </a:t>
            </a:r>
            <a:r>
              <a:rPr lang="en-US" sz="3000" dirty="0" smtClean="0"/>
              <a:t>16-bit [-2</a:t>
            </a:r>
            <a:r>
              <a:rPr lang="en-US" sz="3000" baseline="30000" dirty="0" smtClean="0"/>
              <a:t>15</a:t>
            </a:r>
            <a:r>
              <a:rPr lang="en-US" sz="3000" dirty="0" smtClean="0"/>
              <a:t>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15</a:t>
            </a:r>
            <a:r>
              <a:rPr lang="en-US" sz="3000" dirty="0" smtClean="0"/>
              <a:t>-1]</a:t>
            </a:r>
            <a:endParaRPr lang="en-US" sz="3000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</a:t>
            </a:r>
            <a:r>
              <a:rPr lang="en-US" sz="3000" dirty="0"/>
              <a:t>0 … 65 </a:t>
            </a:r>
            <a:r>
              <a:rPr lang="en-US" sz="3000" dirty="0" smtClean="0"/>
              <a:t>535]: </a:t>
            </a:r>
            <a:r>
              <a:rPr lang="en-US" sz="3000" dirty="0"/>
              <a:t>unsigned 16-bit </a:t>
            </a:r>
            <a:r>
              <a:rPr lang="en-US" sz="3000" dirty="0" smtClean="0"/>
              <a:t>[0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16</a:t>
            </a:r>
            <a:r>
              <a:rPr lang="en-US" sz="3000" dirty="0" smtClean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[-2 147 483 </a:t>
            </a:r>
            <a:r>
              <a:rPr lang="en-US" sz="3000" dirty="0"/>
              <a:t>648 … 2 </a:t>
            </a:r>
            <a:r>
              <a:rPr lang="en-US" sz="3000" dirty="0" smtClean="0"/>
              <a:t>147 483 647]: signed 32-bit [-2</a:t>
            </a:r>
            <a:r>
              <a:rPr lang="en-US" sz="3000" baseline="30000" dirty="0" smtClean="0"/>
              <a:t>31</a:t>
            </a:r>
            <a:r>
              <a:rPr lang="en-US" sz="3000" dirty="0" smtClean="0"/>
              <a:t>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31</a:t>
            </a:r>
            <a:r>
              <a:rPr lang="en-US" sz="3000" dirty="0" smtClean="0"/>
              <a:t>-1]</a:t>
            </a:r>
            <a:endParaRPr lang="en-US" sz="3000" u="sng" dirty="0" smtClean="0"/>
          </a:p>
          <a:p>
            <a:pPr>
              <a:lnSpc>
                <a:spcPct val="107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</a:t>
            </a:r>
            <a:r>
              <a:rPr lang="en-US" sz="3000" dirty="0"/>
              <a:t>0 … 4 </a:t>
            </a:r>
            <a:r>
              <a:rPr lang="en-US" sz="3000" dirty="0" smtClean="0"/>
              <a:t>294 967 295]: unsigned 32-bit [0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32</a:t>
            </a:r>
            <a:r>
              <a:rPr lang="en-US" sz="3000" dirty="0" smtClean="0"/>
              <a:t>-1]</a:t>
            </a:r>
          </a:p>
          <a:p>
            <a:pPr>
              <a:lnSpc>
                <a:spcPct val="107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[-9 223 372 036 854 775 </a:t>
            </a:r>
            <a:r>
              <a:rPr lang="en-US" sz="3000" dirty="0"/>
              <a:t>808 … 9 </a:t>
            </a:r>
            <a:r>
              <a:rPr lang="en-US" sz="3000" dirty="0" smtClean="0"/>
              <a:t>223 372 036 854 775 807]: </a:t>
            </a:r>
            <a:r>
              <a:rPr lang="en-US" sz="3000" dirty="0"/>
              <a:t>signed </a:t>
            </a:r>
            <a:r>
              <a:rPr lang="en-US" sz="3000" dirty="0" smtClean="0"/>
              <a:t>64-bit [-2</a:t>
            </a:r>
            <a:r>
              <a:rPr lang="en-US" sz="3000" baseline="30000" dirty="0" smtClean="0"/>
              <a:t>63</a:t>
            </a:r>
            <a:r>
              <a:rPr lang="en-US" sz="3000" dirty="0" smtClean="0"/>
              <a:t>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63</a:t>
            </a:r>
            <a:r>
              <a:rPr lang="en-US" sz="3000" dirty="0" smtClean="0"/>
              <a:t>-1]</a:t>
            </a:r>
            <a:endParaRPr lang="en-US" sz="3000" dirty="0"/>
          </a:p>
          <a:p>
            <a:pPr>
              <a:lnSpc>
                <a:spcPct val="107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 smtClean="0"/>
              <a:t>[</a:t>
            </a:r>
            <a:r>
              <a:rPr lang="en-US" sz="3000" dirty="0"/>
              <a:t>0 … 18 </a:t>
            </a:r>
            <a:r>
              <a:rPr lang="en-US" sz="3000" dirty="0" smtClean="0"/>
              <a:t>446 744 073 709 551 615]: </a:t>
            </a:r>
            <a:r>
              <a:rPr lang="en-US" sz="3000" dirty="0"/>
              <a:t>unsigned </a:t>
            </a:r>
            <a:r>
              <a:rPr lang="en-US" sz="3000" dirty="0" smtClean="0"/>
              <a:t>64-bit [0 </a:t>
            </a:r>
            <a:r>
              <a:rPr lang="en-US" sz="3000" dirty="0"/>
              <a:t>… </a:t>
            </a:r>
            <a:r>
              <a:rPr lang="en-US" sz="3000" dirty="0" smtClean="0"/>
              <a:t>2</a:t>
            </a:r>
            <a:r>
              <a:rPr lang="en-US" sz="3000" baseline="30000" dirty="0" smtClean="0"/>
              <a:t>64</a:t>
            </a:r>
            <a:r>
              <a:rPr lang="en-US" sz="3000" dirty="0" smtClean="0"/>
              <a:t>-1]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8885239" y="1134979"/>
            <a:ext cx="2898807" cy="2417847"/>
            <a:chOff x="8551624" y="1141196"/>
            <a:chExt cx="2306448" cy="2111663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9298519" y="1982735"/>
              <a:ext cx="639504" cy="71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20751016">
              <a:off x="8754310" y="2660816"/>
              <a:ext cx="72153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8907642" y="1141196"/>
              <a:ext cx="738825" cy="543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443506">
              <a:off x="9724556" y="1674352"/>
              <a:ext cx="756720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51624" y="1674396"/>
              <a:ext cx="61085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877907" y="1149183"/>
              <a:ext cx="688260" cy="429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16099">
              <a:off x="10167952" y="2270302"/>
              <a:ext cx="690120" cy="3720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47577">
              <a:off x="9909996" y="2766349"/>
              <a:ext cx="799444" cy="486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205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38224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Depending on the unit of measure we </a:t>
            </a:r>
            <a:r>
              <a:rPr lang="en-US" sz="3200" dirty="0" smtClean="0"/>
              <a:t>can use different </a:t>
            </a:r>
            <a:r>
              <a:rPr lang="en-US" sz="3200" dirty="0"/>
              <a:t>data types:</a:t>
            </a:r>
            <a:endParaRPr lang="bg-BG" sz="3200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Centures</a:t>
            </a:r>
            <a:r>
              <a:rPr lang="en-US" dirty="0" smtClean="0"/>
              <a:t> </a:t>
            </a:r>
            <a:r>
              <a:rPr lang="en-US" dirty="0"/>
              <a:t>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760413" y="3214568"/>
            <a:ext cx="10668000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small </a:t>
            </a:r>
            <a:r>
              <a:rPr lang="bg-BG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255)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small number (up to 32767)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730484;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A large number (up to 4.3 billions)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17531616;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</a:t>
            </a:r>
            <a:r>
              <a:rPr lang="bg-BG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very big </a:t>
            </a:r>
            <a:r>
              <a:rPr lang="bg-BG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number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(up to 18.4*10^18)</a:t>
            </a:r>
            <a:endParaRPr lang="bg-BG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 eaLnBrk="0" hangingPunct="0">
              <a:spcBef>
                <a:spcPts val="3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{1}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years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2}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days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{3} hours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7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1794390"/>
            <a:ext cx="8610600" cy="10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10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Integers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range </a:t>
            </a:r>
            <a:r>
              <a:rPr lang="en-US" dirty="0" smtClean="0"/>
              <a:t>(minimal and maximal value)</a:t>
            </a:r>
          </a:p>
          <a:p>
            <a:r>
              <a:rPr lang="en-US" dirty="0" smtClean="0"/>
              <a:t>Integers could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overflow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this leads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incorrect values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Beware of Integer Overflow!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2" y="2922084"/>
            <a:ext cx="5334000" cy="30358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10000;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i++)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Console.WriteLine(num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6412" y="3136396"/>
            <a:ext cx="2006601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31250000</a:t>
            </a:r>
            <a:endParaRPr lang="en-US" sz="2800" b="1" noProof="1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863013" y="3136396"/>
            <a:ext cx="2565399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156250000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781250000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388717296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-1943586480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37D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-1127997808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218236" y="4252912"/>
            <a:ext cx="457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982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3935</Words>
  <Application>Microsoft Office PowerPoint</Application>
  <PresentationFormat>Custom</PresentationFormat>
  <Paragraphs>760</Paragraphs>
  <Slides>62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ＭＳ ゴシック</vt:lpstr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Data Types and Methods</vt:lpstr>
      <vt:lpstr>Table of Contents</vt:lpstr>
      <vt:lpstr>Data Types, Variables and Type Conversions</vt:lpstr>
      <vt:lpstr>How Computing Works?</vt:lpstr>
      <vt:lpstr>What Is a Data Type?</vt:lpstr>
      <vt:lpstr>Data Type Characteristics</vt:lpstr>
      <vt:lpstr>Integer Types</vt:lpstr>
      <vt:lpstr>Centures – Example</vt:lpstr>
      <vt:lpstr>Beware of Integer Overflow!</vt:lpstr>
      <vt:lpstr>Another Integer Overflow</vt:lpstr>
      <vt:lpstr>Problem: Centuries to Minutes</vt:lpstr>
      <vt:lpstr>Solution: Centuries to Minutes</vt:lpstr>
      <vt:lpstr>Problem: Centuries to Nanoseconds</vt:lpstr>
      <vt:lpstr>Solution: Centuries to Nanoseconds</vt:lpstr>
      <vt:lpstr>Integer Literals</vt:lpstr>
      <vt:lpstr>What are Floating-Point Types?</vt:lpstr>
      <vt:lpstr>Floating-Point Numbers</vt:lpstr>
      <vt:lpstr>PI Precision – Example</vt:lpstr>
      <vt:lpstr>Problem: Circle Radius (12 Digits Precision)</vt:lpstr>
      <vt:lpstr>Scientific Notation</vt:lpstr>
      <vt:lpstr>Floating-Point Division</vt:lpstr>
      <vt:lpstr>Floating-Point Calculations – Abnormalities</vt:lpstr>
      <vt:lpstr>Decimal Floating-Point Type</vt:lpstr>
      <vt:lpstr>Problem: Exact Sum of Real Numbers</vt:lpstr>
      <vt:lpstr>Solution: Exact Sum of Real Numbers</vt:lpstr>
      <vt:lpstr>Rounding Floating-Point Numbers</vt:lpstr>
      <vt:lpstr>Type Conversion</vt:lpstr>
      <vt:lpstr>Problem: Elevator</vt:lpstr>
      <vt:lpstr>Boolean Type</vt:lpstr>
      <vt:lpstr>Problem: Special Number</vt:lpstr>
      <vt:lpstr>Solution: Special Number</vt:lpstr>
      <vt:lpstr>The Character Data Type</vt:lpstr>
      <vt:lpstr>Characters and Codes</vt:lpstr>
      <vt:lpstr>Problem: Triples of Latin Letters</vt:lpstr>
      <vt:lpstr>Solution: Triples of Latin Letters</vt:lpstr>
      <vt:lpstr>Escaping Characters</vt:lpstr>
      <vt:lpstr>Character Literals – Example</vt:lpstr>
      <vt:lpstr>The String Data Type</vt:lpstr>
      <vt:lpstr>Verbatim and Interpolated Strings</vt:lpstr>
      <vt:lpstr>Saying Hello – Examples</vt:lpstr>
      <vt:lpstr>Problem: Greeting by Name and Age</vt:lpstr>
      <vt:lpstr>The switch-case Statement</vt:lpstr>
      <vt:lpstr>The switch-case Statement</vt:lpstr>
      <vt:lpstr>Multiple Labels in Switch Case</vt:lpstr>
      <vt:lpstr>Methods</vt:lpstr>
      <vt:lpstr>Simple Methods</vt:lpstr>
      <vt:lpstr>Problem: Draw а Filled Square</vt:lpstr>
      <vt:lpstr>Problem: Master Numbers</vt:lpstr>
      <vt:lpstr>Solution: Master Numbers</vt:lpstr>
      <vt:lpstr>Solution: Master Numbers (2)</vt:lpstr>
      <vt:lpstr>Solution: Master Numbers (3)</vt:lpstr>
      <vt:lpstr>Solution: Master Numbers (4)</vt:lpstr>
      <vt:lpstr>Debugging the Code</vt:lpstr>
      <vt:lpstr>Debugging The Code</vt:lpstr>
      <vt:lpstr>Debugging in Visual Studio</vt:lpstr>
      <vt:lpstr>Searching for Information Online</vt:lpstr>
      <vt:lpstr>What is MSDN Library?</vt:lpstr>
      <vt:lpstr>How to Use MSDN Library?</vt:lpstr>
      <vt:lpstr>Summary</vt:lpstr>
      <vt:lpstr>Data Types and Methods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 and Methods</dc:title>
  <dc:subject>C# Basics Course</dc:subject>
  <dc:creator/>
  <cp:keywords>C#,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2016-03-11T12:08:10Z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